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11"/>
  </p:notesMasterIdLst>
  <p:handoutMasterIdLst>
    <p:handoutMasterId r:id="rId12"/>
  </p:handoutMasterIdLst>
  <p:sldIdLst>
    <p:sldId id="384" r:id="rId2"/>
    <p:sldId id="382" r:id="rId3"/>
    <p:sldId id="374" r:id="rId4"/>
    <p:sldId id="375" r:id="rId5"/>
    <p:sldId id="372" r:id="rId6"/>
    <p:sldId id="386" r:id="rId7"/>
    <p:sldId id="376" r:id="rId8"/>
    <p:sldId id="377" r:id="rId9"/>
    <p:sldId id="385" r:id="rId1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70C0"/>
    <a:srgbClr val="C0DD5F"/>
    <a:srgbClr val="26A6C2"/>
    <a:srgbClr val="FFFFFF"/>
    <a:srgbClr val="84CE9B"/>
    <a:srgbClr val="56B5E2"/>
    <a:srgbClr val="ABD22A"/>
    <a:srgbClr val="5BBE76"/>
    <a:srgbClr val="27A6C2"/>
    <a:srgbClr val="1F9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40"/>
    <p:restoredTop sz="78009"/>
  </p:normalViewPr>
  <p:slideViewPr>
    <p:cSldViewPr snapToGrid="0">
      <p:cViewPr>
        <p:scale>
          <a:sx n="73" d="100"/>
          <a:sy n="73" d="100"/>
        </p:scale>
        <p:origin x="144" y="456"/>
      </p:cViewPr>
      <p:guideLst>
        <p:guide orient="horz" pos="2160"/>
        <p:guide pos="2880"/>
      </p:guideLst>
    </p:cSldViewPr>
  </p:slideViewPr>
  <p:outlineViewPr>
    <p:cViewPr>
      <p:scale>
        <a:sx n="33" d="100"/>
        <a:sy n="33" d="100"/>
      </p:scale>
      <p:origin x="0" y="0"/>
    </p:cViewPr>
  </p:outlineViewPr>
  <p:notesTextViewPr>
    <p:cViewPr>
      <p:scale>
        <a:sx n="20" d="100"/>
        <a:sy n="20" d="100"/>
      </p:scale>
      <p:origin x="0" y="0"/>
    </p:cViewPr>
  </p:notesTextViewPr>
  <p:sorterViewPr>
    <p:cViewPr>
      <p:scale>
        <a:sx n="66" d="100"/>
        <a:sy n="66" d="100"/>
      </p:scale>
      <p:origin x="0" y="0"/>
    </p:cViewPr>
  </p:sorterViewPr>
  <p:notesViewPr>
    <p:cSldViewPr snapToGrid="0">
      <p:cViewPr>
        <p:scale>
          <a:sx n="150" d="100"/>
          <a:sy n="150" d="100"/>
        </p:scale>
        <p:origin x="1320" y="-22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defRPr>
            </a:lvl1pPr>
          </a:lstStyle>
          <a:p>
            <a:pPr>
              <a:defRPr/>
            </a:pPr>
            <a:endParaRPr lang="en-US"/>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defRPr>
            </a:lvl1pPr>
          </a:lstStyle>
          <a:p>
            <a:pPr>
              <a:defRPr/>
            </a:pPr>
            <a:endParaRPr lang="en-US"/>
          </a:p>
        </p:txBody>
      </p:sp>
      <p:sp>
        <p:nvSpPr>
          <p:cNvPr id="19460" name="Rectangle 4"/>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800">
                <a:latin typeface="Arial" panose="020B0604020202020204" pitchFamily="34" charset="0"/>
                <a:ea typeface="MS PGothic" pitchFamily="34" charset="-128"/>
              </a:defRPr>
            </a:lvl1pPr>
          </a:lstStyle>
          <a:p>
            <a:pPr>
              <a:defRPr/>
            </a:pPr>
            <a:r>
              <a:rPr lang="en-US" altLang="en-US"/>
              <a:t>IBM Analytics</a:t>
            </a:r>
            <a:br>
              <a:rPr lang="en-US" altLang="en-US" sz="1200"/>
            </a:br>
            <a:r>
              <a:rPr lang="en-US" altLang="en-US"/>
              <a:t>© 2015 IBM Corporation</a:t>
            </a:r>
            <a:endParaRPr lang="en-US" altLang="en-US" sz="1200"/>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a:lvl1pPr>
          </a:lstStyle>
          <a:p>
            <a:fld id="{7FC926D8-B02A-E943-8A9C-4AD2307336A8}" type="slidenum">
              <a:rPr lang="en-US" altLang="en-US"/>
              <a:pPr/>
              <a:t>‹#›</a:t>
            </a:fld>
            <a:endParaRPr lang="en-US" altLang="en-US"/>
          </a:p>
        </p:txBody>
      </p:sp>
    </p:spTree>
    <p:extLst>
      <p:ext uri="{BB962C8B-B14F-4D97-AF65-F5344CB8AC3E}">
        <p14:creationId xmlns:p14="http://schemas.microsoft.com/office/powerpoint/2010/main" val="954555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800">
                <a:latin typeface="Arial" panose="020B0604020202020204" pitchFamily="34" charset="0"/>
                <a:ea typeface="MS PGothic" pitchFamily="34" charset="-128"/>
              </a:defRPr>
            </a:lvl1pPr>
          </a:lstStyle>
          <a:p>
            <a:pPr>
              <a:defRPr/>
            </a:pPr>
            <a:r>
              <a:rPr lang="en-US" altLang="en-US"/>
              <a:t>IBM Analytics</a:t>
            </a:r>
            <a:br>
              <a:rPr lang="en-US" altLang="en-US" sz="1200"/>
            </a:br>
            <a:r>
              <a:rPr lang="en-US" altLang="en-US"/>
              <a:t>© 2015 IBM Corporation</a:t>
            </a:r>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a:lvl1pPr>
          </a:lstStyle>
          <a:p>
            <a:fld id="{BF9B75C9-2443-444C-9456-0BD2AE848696}" type="slidenum">
              <a:rPr lang="en-US" altLang="en-US"/>
              <a:pPr/>
              <a:t>‹#›</a:t>
            </a:fld>
            <a:endParaRPr lang="en-US" altLang="en-US"/>
          </a:p>
        </p:txBody>
      </p:sp>
    </p:spTree>
    <p:extLst>
      <p:ext uri="{BB962C8B-B14F-4D97-AF65-F5344CB8AC3E}">
        <p14:creationId xmlns:p14="http://schemas.microsoft.com/office/powerpoint/2010/main" val="120980247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a:t>
            </a:r>
            <a:r>
              <a:rPr lang="en-US" baseline="0" dirty="0"/>
              <a:t> my name is Emily Rechan and I am a technical specialist here at IBM.  I specifically focus on business analytics with a concentration in </a:t>
            </a:r>
            <a:r>
              <a:rPr lang="en-US" baseline="0" dirty="0" err="1"/>
              <a:t>Cognos</a:t>
            </a:r>
            <a:r>
              <a:rPr lang="en-US" baseline="0" dirty="0"/>
              <a:t> and Watson Analytics. </a:t>
            </a:r>
            <a:r>
              <a:rPr lang="en-US" baseline="0" dirty="0" err="1"/>
              <a:t>Rui</a:t>
            </a:r>
            <a:r>
              <a:rPr lang="en-US" baseline="0" dirty="0"/>
              <a:t> Fan also is on the call today, she acts as a data scientist at IBM and specializes in Data Science Experience.  We are both very excited to have the opportunity to speak with you and appreciate you taking the time to listen in. </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Today, we want to share with you</a:t>
            </a:r>
            <a:r>
              <a:rPr lang="en-US" baseline="0" dirty="0"/>
              <a:t> how to gain more from your data and how to reach a higher level of competitive insight. </a:t>
            </a:r>
            <a:endParaRPr lang="en-US" dirty="0"/>
          </a:p>
          <a:p>
            <a:endParaRPr lang="en-US" dirty="0"/>
          </a:p>
          <a:p>
            <a:endParaRPr lang="en-US" dirty="0"/>
          </a:p>
          <a:p>
            <a:endParaRPr lang="en-US" dirty="0"/>
          </a:p>
          <a:p>
            <a:endParaRPr lang="en-US" dirty="0"/>
          </a:p>
          <a:p>
            <a:endParaRPr lang="en-US" dirty="0"/>
          </a:p>
          <a:p>
            <a:r>
              <a:rPr lang="en-US" sz="3200" dirty="0"/>
              <a:t>Good afternoon,</a:t>
            </a:r>
            <a:r>
              <a:rPr lang="en-US" sz="3200" baseline="0" dirty="0"/>
              <a:t> my name is Emily Rechan and I am a technical specialist here at IBM.  I specifically focus on business analytics with a concentration in </a:t>
            </a:r>
            <a:r>
              <a:rPr lang="en-US" sz="3200" baseline="0" dirty="0" err="1"/>
              <a:t>Cognos</a:t>
            </a:r>
            <a:r>
              <a:rPr lang="en-US" sz="3200" baseline="0" dirty="0"/>
              <a:t> and Watson Analytics. </a:t>
            </a:r>
            <a:r>
              <a:rPr lang="en-US" sz="3200" baseline="0" dirty="0" err="1"/>
              <a:t>Rui</a:t>
            </a:r>
            <a:r>
              <a:rPr lang="en-US" sz="3200" baseline="0" dirty="0"/>
              <a:t> Fan also is on the call today, she acts as a data scientist at IBM and specializes in Data Science Experience.  We are both very excited to have the opportunity to speak with you and appreciate you taking the time to listen in. </a:t>
            </a:r>
          </a:p>
          <a:p>
            <a:endParaRPr lang="en-US" sz="3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3200" dirty="0"/>
              <a:t>Today, we want to share with you</a:t>
            </a:r>
            <a:r>
              <a:rPr lang="en-US" sz="3200" baseline="0" dirty="0"/>
              <a:t> how to gain more from your data and how to reach a higher level of competitive insight. </a:t>
            </a:r>
            <a:endParaRPr lang="en-US" sz="3200" dirty="0"/>
          </a:p>
          <a:p>
            <a:endParaRPr lang="en-US" sz="3200"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fld id="{BF9B75C9-2443-444C-9456-0BD2AE848696}" type="slidenum">
              <a:rPr lang="en-US" altLang="en-US" smtClean="0"/>
              <a:pPr/>
              <a:t>1</a:t>
            </a:fld>
            <a:endParaRPr lang="en-US" altLang="en-US"/>
          </a:p>
        </p:txBody>
      </p:sp>
    </p:spTree>
    <p:extLst>
      <p:ext uri="{BB962C8B-B14F-4D97-AF65-F5344CB8AC3E}">
        <p14:creationId xmlns:p14="http://schemas.microsoft.com/office/powerpoint/2010/main" val="46536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so, We will first review your company</a:t>
            </a:r>
            <a:r>
              <a:rPr lang="en-US" baseline="0" dirty="0"/>
              <a:t> goals, second we can discussion how our partnership will allow both of our business’ to grow, and conclude with a demo.  After, we can discuss any questions not addressed during the demo, but please feel free to interject at any point.  This will ultimately assist us in creating next steps and moving forward together.  </a:t>
            </a:r>
          </a:p>
          <a:p>
            <a:endParaRPr lang="en-US" baseline="0" dirty="0"/>
          </a:p>
          <a:p>
            <a:r>
              <a:rPr lang="en-US" baseline="0" dirty="0"/>
              <a:t>To start off, lets first discuss your company’s current environment and any concerns you may have.  </a:t>
            </a:r>
          </a:p>
          <a:p>
            <a:r>
              <a:rPr lang="en-US" baseline="0" dirty="0"/>
              <a:t>As the final decision maker at your company, you mentioned </a:t>
            </a:r>
            <a:r>
              <a:rPr lang="mr-IN" baseline="0" dirty="0"/>
              <a:t>…</a:t>
            </a:r>
            <a:r>
              <a:rPr lang="en-US" baseline="0" dirty="0"/>
              <a:t>.</a:t>
            </a:r>
            <a:endParaRPr lang="en-US"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fld id="{BF9B75C9-2443-444C-9456-0BD2AE848696}" type="slidenum">
              <a:rPr lang="en-US" altLang="en-US" smtClean="0"/>
              <a:pPr/>
              <a:t>2</a:t>
            </a:fld>
            <a:endParaRPr lang="en-US" altLang="en-US"/>
          </a:p>
        </p:txBody>
      </p:sp>
    </p:spTree>
    <p:extLst>
      <p:ext uri="{BB962C8B-B14F-4D97-AF65-F5344CB8AC3E}">
        <p14:creationId xmlns:p14="http://schemas.microsoft.com/office/powerpoint/2010/main" val="2088457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business</a:t>
            </a:r>
            <a:r>
              <a:rPr lang="en-US" baseline="0" dirty="0"/>
              <a:t> analysts and data scientists are having a difficult time collaborating together as they work on completely separate platforms and the data across the organization is </a:t>
            </a:r>
            <a:r>
              <a:rPr lang="en-US" baseline="0" dirty="0" err="1"/>
              <a:t>siloed</a:t>
            </a:r>
            <a:r>
              <a:rPr lang="en-US" baseline="0" dirty="0"/>
              <a:t>.  This is ultimately affecting your bottom line because your unable to effectively rate your customers risk level when it comes to changing or creating existing and new car insurance coverage.  </a:t>
            </a:r>
          </a:p>
          <a:p>
            <a:r>
              <a:rPr lang="en-US" baseline="0" dirty="0"/>
              <a:t>The two main aspects you want to concentrate on in a new platform are:</a:t>
            </a:r>
          </a:p>
          <a:p>
            <a:pPr marL="171450" indent="-171450">
              <a:buFontTx/>
              <a:buChar char="-"/>
            </a:pPr>
            <a:r>
              <a:rPr lang="en-US" baseline="0" dirty="0"/>
              <a:t>Ease of use for your business analysts </a:t>
            </a:r>
          </a:p>
          <a:p>
            <a:pPr marL="0" indent="0">
              <a:buFontTx/>
              <a:buNone/>
            </a:pPr>
            <a:r>
              <a:rPr lang="en-US" baseline="0" dirty="0"/>
              <a:t>- Obtaining deep insights for your data scientists</a:t>
            </a:r>
          </a:p>
          <a:p>
            <a:endParaRPr lang="en-US" baseline="0" dirty="0"/>
          </a:p>
          <a:p>
            <a:r>
              <a:rPr lang="en-US" baseline="0" dirty="0"/>
              <a:t>Each of these aspects will allow for your company to better analyze specific customers, while creating better car insurance policies.  In todays demo, I will take on the role of the business analyst while </a:t>
            </a:r>
            <a:r>
              <a:rPr lang="en-US" baseline="0" dirty="0" err="1"/>
              <a:t>Rui</a:t>
            </a:r>
            <a:r>
              <a:rPr lang="en-US" baseline="0" dirty="0"/>
              <a:t> acts as the data scientist. </a:t>
            </a:r>
          </a:p>
          <a:p>
            <a:endParaRPr lang="en-US" dirty="0"/>
          </a:p>
          <a:p>
            <a:r>
              <a:rPr lang="en-US" dirty="0"/>
              <a:t>Now, If there are</a:t>
            </a:r>
            <a:r>
              <a:rPr lang="en-US" baseline="0" dirty="0"/>
              <a:t> any other concepts you would like us to expand on please let me know as we go through the demo.  </a:t>
            </a:r>
          </a:p>
          <a:p>
            <a:endParaRPr lang="en-US" baseline="0" dirty="0"/>
          </a:p>
          <a:p>
            <a:endParaRPr lang="en-US" baseline="0"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fld id="{BF9B75C9-2443-444C-9456-0BD2AE848696}" type="slidenum">
              <a:rPr lang="en-US" altLang="en-US" smtClean="0"/>
              <a:pPr/>
              <a:t>3</a:t>
            </a:fld>
            <a:endParaRPr lang="en-US" altLang="en-US"/>
          </a:p>
        </p:txBody>
      </p:sp>
    </p:spTree>
    <p:extLst>
      <p:ext uri="{BB962C8B-B14F-4D97-AF65-F5344CB8AC3E}">
        <p14:creationId xmlns:p14="http://schemas.microsoft.com/office/powerpoint/2010/main" val="1977584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 think it is important to note the process we are going to see here</a:t>
            </a:r>
            <a:r>
              <a:rPr lang="en-US" baseline="0" dirty="0"/>
              <a:t> today. This includes taking our data and consolidating it.  </a:t>
            </a:r>
            <a:endParaRPr lang="en-US"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fld id="{BF9B75C9-2443-444C-9456-0BD2AE848696}" type="slidenum">
              <a:rPr lang="en-US" altLang="en-US" smtClean="0"/>
              <a:pPr/>
              <a:t>4</a:t>
            </a:fld>
            <a:endParaRPr lang="en-US" altLang="en-US"/>
          </a:p>
        </p:txBody>
      </p:sp>
    </p:spTree>
    <p:extLst>
      <p:ext uri="{BB962C8B-B14F-4D97-AF65-F5344CB8AC3E}">
        <p14:creationId xmlns:p14="http://schemas.microsoft.com/office/powerpoint/2010/main" val="1464597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ltLang="en-US"/>
              <a:t>IBM Analytics</a:t>
            </a:r>
            <a:br>
              <a:rPr lang="en-US" altLang="en-US" sz="1200"/>
            </a:br>
            <a:r>
              <a:rPr lang="en-US" altLang="en-US"/>
              <a:t>© 2015 IBM Corporation</a:t>
            </a:r>
          </a:p>
        </p:txBody>
      </p:sp>
      <p:sp>
        <p:nvSpPr>
          <p:cNvPr id="5" name="Slide Number Placeholder 4"/>
          <p:cNvSpPr>
            <a:spLocks noGrp="1"/>
          </p:cNvSpPr>
          <p:nvPr>
            <p:ph type="sldNum" sz="quarter" idx="11"/>
          </p:nvPr>
        </p:nvSpPr>
        <p:spPr/>
        <p:txBody>
          <a:bodyPr/>
          <a:lstStyle/>
          <a:p>
            <a:fld id="{BF9B75C9-2443-444C-9456-0BD2AE848696}" type="slidenum">
              <a:rPr lang="en-US" altLang="en-US" smtClean="0"/>
              <a:pPr/>
              <a:t>8</a:t>
            </a:fld>
            <a:endParaRPr lang="en-US" altLang="en-US"/>
          </a:p>
        </p:txBody>
      </p:sp>
    </p:spTree>
    <p:extLst>
      <p:ext uri="{BB962C8B-B14F-4D97-AF65-F5344CB8AC3E}">
        <p14:creationId xmlns:p14="http://schemas.microsoft.com/office/powerpoint/2010/main" val="611150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Rectangle 6"/>
          <p:cNvSpPr>
            <a:spLocks noChangeArrowheads="1"/>
          </p:cNvSpPr>
          <p:nvPr/>
        </p:nvSpPr>
        <p:spPr bwMode="black">
          <a:xfrm>
            <a:off x="59467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t>© 2017 IBM Corporation</a:t>
            </a:r>
          </a:p>
        </p:txBody>
      </p:sp>
      <p:pic>
        <p:nvPicPr>
          <p:cNvPr id="7" name="Picture 12" descr="BDA_PPT_color_4x3_whit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Analytics-pos-inline.png"/>
          <p:cNvPicPr>
            <a:picLocks noChangeAspect="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0642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181975" cy="1077913"/>
          </a:xfrm>
        </p:spPr>
        <p:txBody>
          <a:bodyPr anchor="b"/>
          <a:lstStyle>
            <a:lvl1pPr>
              <a:defRPr sz="3500"/>
            </a:lvl1pPr>
          </a:lstStyle>
          <a:p>
            <a:pPr lvl="0"/>
            <a:r>
              <a:rPr lang="en-US" noProof="0"/>
              <a:t>Click to edit Master title style</a:t>
            </a:r>
          </a:p>
        </p:txBody>
      </p:sp>
      <p:sp>
        <p:nvSpPr>
          <p:cNvPr id="28677" name="Rectangle 5"/>
          <p:cNvSpPr>
            <a:spLocks noGrp="1" noChangeArrowheads="1"/>
          </p:cNvSpPr>
          <p:nvPr>
            <p:ph type="subTitle" sz="quarter" idx="1"/>
          </p:nvPr>
        </p:nvSpPr>
        <p:spPr>
          <a:xfrm>
            <a:off x="249238" y="917575"/>
            <a:ext cx="4805362" cy="492125"/>
          </a:xfrm>
        </p:spPr>
        <p:txBody>
          <a:bodyPr anchor="b"/>
          <a:lstStyle>
            <a:lvl1pPr marL="0" indent="0">
              <a:buFont typeface="Wingdings" charset="0"/>
              <a:buNone/>
              <a:defRPr sz="1100"/>
            </a:lvl1pPr>
          </a:lstStyle>
          <a:p>
            <a:pPr lvl="0"/>
            <a:r>
              <a:rPr lang="en-US" noProof="0"/>
              <a:t>Click to edit Master subtitle style</a:t>
            </a:r>
          </a:p>
        </p:txBody>
      </p:sp>
    </p:spTree>
    <p:extLst>
      <p:ext uri="{BB962C8B-B14F-4D97-AF65-F5344CB8AC3E}">
        <p14:creationId xmlns:p14="http://schemas.microsoft.com/office/powerpoint/2010/main" val="207023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24324" cy="1004888"/>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30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606490"/>
            <a:ext cx="2135187" cy="57625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779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514993" cy="1004888"/>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0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29340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2" y="593725"/>
            <a:ext cx="8514993" cy="1004888"/>
          </a:xfrm>
        </p:spPr>
        <p:txBody>
          <a:bodyPr/>
          <a:lstStyle/>
          <a:p>
            <a:r>
              <a:rPr lang="en-US"/>
              <a:t>Click to edit Master title style</a:t>
            </a:r>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43812"/>
            <a:ext cx="8220269" cy="77382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248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5113" y="593725"/>
            <a:ext cx="8328381" cy="1004888"/>
          </a:xfrm>
        </p:spPr>
        <p:txBody>
          <a:bodyPr/>
          <a:lstStyle/>
          <a:p>
            <a:r>
              <a:rPr lang="en-US"/>
              <a:t>Click to edit Master title style</a:t>
            </a:r>
          </a:p>
        </p:txBody>
      </p:sp>
    </p:spTree>
    <p:extLst>
      <p:ext uri="{BB962C8B-B14F-4D97-AF65-F5344CB8AC3E}">
        <p14:creationId xmlns:p14="http://schemas.microsoft.com/office/powerpoint/2010/main" val="96906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12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83096"/>
            <a:ext cx="3008313" cy="852004"/>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49" y="583096"/>
            <a:ext cx="5065097" cy="55430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1888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302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5113" y="593725"/>
            <a:ext cx="854551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66700" y="1873250"/>
            <a:ext cx="85423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8"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900" dirty="0"/>
              <a:t>© 2017</a:t>
            </a:r>
            <a:r>
              <a:rPr lang="en-US" altLang="en-US" sz="900" baseline="0" dirty="0"/>
              <a:t> </a:t>
            </a:r>
            <a:r>
              <a:rPr lang="en-US" altLang="en-US" sz="900" dirty="0"/>
              <a:t>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fld id="{C7657772-88C7-D740-8985-07E59258C4D2}" type="slidenum">
              <a:rPr lang="en-US" altLang="en-US" sz="1000"/>
              <a:pPr eaLnBrk="1" hangingPunct="1"/>
              <a:t>‹#›</a:t>
            </a:fld>
            <a:endParaRPr lang="en-US" altLang="en-US" sz="1000"/>
          </a:p>
        </p:txBody>
      </p:sp>
      <p:pic>
        <p:nvPicPr>
          <p:cNvPr id="1031" name="Picture 7" descr="ibm_sp_lockup_western-0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Analytics-pos-inline.png"/>
          <p:cNvPicPr>
            <a:picLocks noChangeAspect="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25717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Box 1"/>
          <p:cNvSpPr txBox="1">
            <a:spLocks noChangeArrowheads="1"/>
          </p:cNvSpPr>
          <p:nvPr userDrawn="1"/>
        </p:nvSpPr>
        <p:spPr bwMode="auto">
          <a:xfrm>
            <a:off x="2943225" y="6492875"/>
            <a:ext cx="29019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defRPr/>
            </a:pPr>
            <a:r>
              <a:rPr lang="en-US" altLang="en-US" sz="1100"/>
              <a:t>For IBM and Business Partner Use Only</a:t>
            </a:r>
          </a:p>
        </p:txBody>
      </p:sp>
    </p:spTree>
  </p:cSld>
  <p:clrMap bg1="lt1" tx1="dk1" bg2="lt2" tx2="dk2" accent1="accent1" accent2="accent2" accent3="accent3" accent4="accent4" accent5="accent5" accent6="accent6" hlink="hlink" folHlink="folHlink"/>
  <p:sldLayoutIdLst>
    <p:sldLayoutId id="2147483789"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fontAlgn="base" hangingPunct="1">
        <a:spcBef>
          <a:spcPct val="0"/>
        </a:spcBef>
        <a:spcAft>
          <a:spcPct val="0"/>
        </a:spcAft>
        <a:defRPr sz="2200">
          <a:solidFill>
            <a:srgbClr val="0070C0"/>
          </a:solidFill>
          <a:latin typeface="+mj-lt"/>
          <a:ea typeface="ＭＳ Ｐゴシック" pitchFamily="34" charset="-128"/>
          <a:cs typeface="+mj-cs"/>
        </a:defRPr>
      </a:lvl1pPr>
      <a:lvl2pPr algn="l" rtl="0" eaLnBrk="1" fontAlgn="base" hangingPunct="1">
        <a:spcBef>
          <a:spcPct val="0"/>
        </a:spcBef>
        <a:spcAft>
          <a:spcPct val="0"/>
        </a:spcAft>
        <a:defRPr sz="2200">
          <a:solidFill>
            <a:srgbClr val="0070C0"/>
          </a:solidFill>
          <a:latin typeface="Arial" charset="0"/>
          <a:ea typeface="ＭＳ Ｐゴシック" pitchFamily="34" charset="-128"/>
        </a:defRPr>
      </a:lvl2pPr>
      <a:lvl3pPr algn="l" rtl="0" eaLnBrk="1" fontAlgn="base" hangingPunct="1">
        <a:spcBef>
          <a:spcPct val="0"/>
        </a:spcBef>
        <a:spcAft>
          <a:spcPct val="0"/>
        </a:spcAft>
        <a:defRPr sz="2200">
          <a:solidFill>
            <a:srgbClr val="0070C0"/>
          </a:solidFill>
          <a:latin typeface="Arial" charset="0"/>
          <a:ea typeface="ＭＳ Ｐゴシック" pitchFamily="34" charset="-128"/>
        </a:defRPr>
      </a:lvl3pPr>
      <a:lvl4pPr algn="l" rtl="0" eaLnBrk="1" fontAlgn="base" hangingPunct="1">
        <a:spcBef>
          <a:spcPct val="0"/>
        </a:spcBef>
        <a:spcAft>
          <a:spcPct val="0"/>
        </a:spcAft>
        <a:defRPr sz="2200">
          <a:solidFill>
            <a:srgbClr val="0070C0"/>
          </a:solidFill>
          <a:latin typeface="Arial" charset="0"/>
          <a:ea typeface="ＭＳ Ｐゴシック" pitchFamily="34" charset="-128"/>
        </a:defRPr>
      </a:lvl4pPr>
      <a:lvl5pPr algn="l" rtl="0" eaLnBrk="1" fontAlgn="base" hangingPunct="1">
        <a:spcBef>
          <a:spcPct val="0"/>
        </a:spcBef>
        <a:spcAft>
          <a:spcPct val="0"/>
        </a:spcAft>
        <a:defRPr sz="2200">
          <a:solidFill>
            <a:srgbClr val="0070C0"/>
          </a:solidFill>
          <a:latin typeface="Arial" charset="0"/>
          <a:ea typeface="ＭＳ Ｐゴシック" pitchFamily="34" charset="-128"/>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2"/>
        <a:buChar char="§"/>
        <a:defRPr sz="1600">
          <a:solidFill>
            <a:srgbClr val="000000"/>
          </a:solidFill>
          <a:latin typeface="+mn-lt"/>
          <a:ea typeface="ＭＳ Ｐゴシック" pitchFamily="34" charset="-128"/>
          <a:cs typeface="+mn-cs"/>
        </a:defRPr>
      </a:lvl1pPr>
      <a:lvl2pPr marL="515938" indent="-225425" algn="l" rtl="0" eaLnBrk="1" fontAlgn="base" hangingPunct="1">
        <a:spcBef>
          <a:spcPct val="20000"/>
        </a:spcBef>
        <a:spcAft>
          <a:spcPct val="0"/>
        </a:spcAft>
        <a:buClr>
          <a:schemeClr val="tx1"/>
        </a:buClr>
        <a:buFont typeface="Symbol" charset="2"/>
        <a:buChar char="-"/>
        <a:defRPr sz="1600">
          <a:solidFill>
            <a:schemeClr val="tx1"/>
          </a:solidFill>
          <a:latin typeface="+mn-lt"/>
          <a:ea typeface="ＭＳ Ｐゴシック" pitchFamily="34" charset="-128"/>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ＭＳ Ｐゴシック" pitchFamily="34" charset="-128"/>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ＭＳ Ｐゴシック" pitchFamily="34" charset="-128"/>
        </a:defRPr>
      </a:lvl4pPr>
      <a:lvl5pPr marL="1719263" indent="-7938" algn="l" rtl="0" eaLnBrk="1" fontAlgn="base" hangingPunct="1">
        <a:spcBef>
          <a:spcPct val="20000"/>
        </a:spcBef>
        <a:spcAft>
          <a:spcPct val="0"/>
        </a:spcAft>
        <a:buClr>
          <a:schemeClr val="tx1"/>
        </a:buClr>
        <a:defRPr sz="1200">
          <a:solidFill>
            <a:schemeClr val="tx1"/>
          </a:solidFill>
          <a:latin typeface="+mn-lt"/>
          <a:ea typeface="ＭＳ Ｐゴシック"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mailto:Emily.rechan@ibm.co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Analytics Drives Insights </a:t>
            </a:r>
            <a:br>
              <a:rPr lang="en-US" b="1" dirty="0"/>
            </a:br>
            <a:r>
              <a:rPr lang="en-US" sz="2000" b="1" dirty="0"/>
              <a:t>Insurance Industry</a:t>
            </a:r>
          </a:p>
        </p:txBody>
      </p:sp>
      <p:sp>
        <p:nvSpPr>
          <p:cNvPr id="3" name="Subtitle 2"/>
          <p:cNvSpPr>
            <a:spLocks noGrp="1"/>
          </p:cNvSpPr>
          <p:nvPr>
            <p:ph type="subTitle" sz="quarter" idx="1"/>
          </p:nvPr>
        </p:nvSpPr>
        <p:spPr>
          <a:xfrm>
            <a:off x="227013" y="1086017"/>
            <a:ext cx="4805362" cy="492125"/>
          </a:xfrm>
        </p:spPr>
        <p:txBody>
          <a:bodyPr/>
          <a:lstStyle/>
          <a:p>
            <a:r>
              <a:rPr lang="en-US" b="1" dirty="0" err="1"/>
              <a:t>Rui</a:t>
            </a:r>
            <a:r>
              <a:rPr lang="en-US" b="1" dirty="0"/>
              <a:t> Fan</a:t>
            </a:r>
          </a:p>
          <a:p>
            <a:r>
              <a:rPr lang="en-US" b="1" dirty="0"/>
              <a:t>Emily Rechan </a:t>
            </a:r>
          </a:p>
          <a:p>
            <a:r>
              <a:rPr lang="en-US" dirty="0"/>
              <a:t>July 2017</a:t>
            </a:r>
          </a:p>
        </p:txBody>
      </p:sp>
    </p:spTree>
    <p:extLst>
      <p:ext uri="{BB962C8B-B14F-4D97-AF65-F5344CB8AC3E}">
        <p14:creationId xmlns:p14="http://schemas.microsoft.com/office/powerpoint/2010/main" val="46388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714965" y="1521564"/>
            <a:ext cx="3902403" cy="3796394"/>
          </a:xfrm>
          <a:prstGeom prst="ellipse">
            <a:avLst/>
          </a:prstGeom>
          <a:noFill/>
          <a:ln w="19050" cmpd="sng">
            <a:solidFill>
              <a:schemeClr val="accent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2" name="Freeform 1"/>
          <p:cNvSpPr/>
          <p:nvPr/>
        </p:nvSpPr>
        <p:spPr>
          <a:xfrm>
            <a:off x="1876912" y="995906"/>
            <a:ext cx="2129453" cy="2110613"/>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1F99D9"/>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800" dirty="0">
                <a:solidFill>
                  <a:srgbClr val="FFFFFF"/>
                </a:solidFill>
              </a:rPr>
              <a:t>Goals</a:t>
            </a:r>
          </a:p>
        </p:txBody>
      </p:sp>
      <p:sp>
        <p:nvSpPr>
          <p:cNvPr id="4" name="Freeform 3"/>
          <p:cNvSpPr/>
          <p:nvPr>
            <p:extLst>
              <p:ext uri="{D42A27DB-BD31-4B8C-83A1-F6EECF244321}">
                <p14:modId xmlns:p14="http://schemas.microsoft.com/office/powerpoint/2010/main" val="2522036914"/>
              </p:ext>
            </p:extLst>
          </p:nvPr>
        </p:nvSpPr>
        <p:spPr>
          <a:xfrm>
            <a:off x="5350031" y="1017795"/>
            <a:ext cx="2129453" cy="2092461"/>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27A6C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800" dirty="0">
                <a:solidFill>
                  <a:srgbClr val="FFFFFF"/>
                </a:solidFill>
              </a:rPr>
              <a:t>Overview</a:t>
            </a:r>
          </a:p>
        </p:txBody>
      </p:sp>
      <p:sp>
        <p:nvSpPr>
          <p:cNvPr id="5" name="Freeform 4"/>
          <p:cNvSpPr/>
          <p:nvPr/>
        </p:nvSpPr>
        <p:spPr>
          <a:xfrm>
            <a:off x="5463515" y="3979388"/>
            <a:ext cx="2129453" cy="2083508"/>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ABD22A"/>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800" dirty="0">
                <a:solidFill>
                  <a:srgbClr val="FFFFFF"/>
                </a:solidFill>
              </a:rPr>
              <a:t>Discussion</a:t>
            </a:r>
          </a:p>
        </p:txBody>
      </p:sp>
      <p:sp>
        <p:nvSpPr>
          <p:cNvPr id="6" name="Freeform 5"/>
          <p:cNvSpPr/>
          <p:nvPr/>
        </p:nvSpPr>
        <p:spPr>
          <a:xfrm>
            <a:off x="1876912" y="3946535"/>
            <a:ext cx="2129454" cy="2116361"/>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5BBE76"/>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800" dirty="0">
                <a:solidFill>
                  <a:srgbClr val="FFFFFF"/>
                </a:solidFill>
              </a:rPr>
              <a:t>Demo</a:t>
            </a:r>
          </a:p>
        </p:txBody>
      </p:sp>
      <p:sp>
        <p:nvSpPr>
          <p:cNvPr id="15" name="TextBox 14"/>
          <p:cNvSpPr txBox="1"/>
          <p:nvPr/>
        </p:nvSpPr>
        <p:spPr>
          <a:xfrm>
            <a:off x="3739660" y="3000249"/>
            <a:ext cx="1877077" cy="646331"/>
          </a:xfrm>
          <a:prstGeom prst="rect">
            <a:avLst/>
          </a:prstGeom>
          <a:noFill/>
        </p:spPr>
        <p:txBody>
          <a:bodyPr wrap="square" rtlCol="0">
            <a:spAutoFit/>
          </a:bodyPr>
          <a:lstStyle/>
          <a:p>
            <a:r>
              <a:rPr lang="en-US" sz="3600" b="1" dirty="0">
                <a:solidFill>
                  <a:srgbClr val="0070C0"/>
                </a:solidFill>
              </a:rPr>
              <a:t>Agenda</a:t>
            </a:r>
          </a:p>
        </p:txBody>
      </p:sp>
    </p:spTree>
    <p:extLst>
      <p:ext uri="{BB962C8B-B14F-4D97-AF65-F5344CB8AC3E}">
        <p14:creationId xmlns:p14="http://schemas.microsoft.com/office/powerpoint/2010/main" val="20906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6"/>
          <p:cNvSpPr>
            <a:spLocks noEditPoints="1"/>
          </p:cNvSpPr>
          <p:nvPr/>
        </p:nvSpPr>
        <p:spPr bwMode="auto">
          <a:xfrm>
            <a:off x="424869" y="2707105"/>
            <a:ext cx="2923672" cy="3443907"/>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2"/>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pic>
        <p:nvPicPr>
          <p:cNvPr id="5" name="Picture 4" descr="Persona_Chris_DataScientist_P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36894" y="3035931"/>
            <a:ext cx="1170905" cy="1051251"/>
          </a:xfrm>
          <a:prstGeom prst="rect">
            <a:avLst/>
          </a:prstGeom>
        </p:spPr>
      </p:pic>
      <p:pic>
        <p:nvPicPr>
          <p:cNvPr id="6" name="Picture 5" descr="Persona_Eden_BusinessAnalyst_PN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32434" y="2989239"/>
            <a:ext cx="1170905" cy="1144637"/>
          </a:xfrm>
          <a:prstGeom prst="rect">
            <a:avLst/>
          </a:prstGeom>
        </p:spPr>
      </p:pic>
      <p:sp>
        <p:nvSpPr>
          <p:cNvPr id="9" name="Freeform 36"/>
          <p:cNvSpPr>
            <a:spLocks noEditPoints="1"/>
          </p:cNvSpPr>
          <p:nvPr/>
        </p:nvSpPr>
        <p:spPr bwMode="auto">
          <a:xfrm flipH="1">
            <a:off x="5819497" y="2707104"/>
            <a:ext cx="2984080" cy="3443907"/>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2"/>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7" name="TextBox 6"/>
          <p:cNvSpPr txBox="1"/>
          <p:nvPr/>
        </p:nvSpPr>
        <p:spPr>
          <a:xfrm>
            <a:off x="686128" y="4259176"/>
            <a:ext cx="1431758" cy="707886"/>
          </a:xfrm>
          <a:prstGeom prst="rect">
            <a:avLst/>
          </a:prstGeom>
          <a:noFill/>
        </p:spPr>
        <p:txBody>
          <a:bodyPr wrap="square" rtlCol="0">
            <a:spAutoFit/>
          </a:bodyPr>
          <a:lstStyle/>
          <a:p>
            <a:r>
              <a:rPr lang="en-US" sz="2000" dirty="0">
                <a:solidFill>
                  <a:schemeClr val="bg1"/>
                </a:solidFill>
                <a:latin typeface="+mn-lt"/>
              </a:rPr>
              <a:t>Business Analyst</a:t>
            </a:r>
          </a:p>
        </p:txBody>
      </p:sp>
      <p:pic>
        <p:nvPicPr>
          <p:cNvPr id="1028" name="Picture 4" descr="ttps://image.freepik.com/free-icon/car-insurance_318-817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2735" y="681787"/>
            <a:ext cx="2502569" cy="2502569"/>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10"/>
          <p:cNvSpPr/>
          <p:nvPr/>
        </p:nvSpPr>
        <p:spPr>
          <a:xfrm>
            <a:off x="424869" y="866274"/>
            <a:ext cx="2306276" cy="1840830"/>
          </a:xfrm>
          <a:prstGeom prst="cloud">
            <a:avLst/>
          </a:prstGeom>
          <a:gradFill>
            <a:gsLst>
              <a:gs pos="100000">
                <a:schemeClr val="bg1"/>
              </a:gs>
              <a:gs pos="100000">
                <a:schemeClr val="accent1">
                  <a:tint val="50000"/>
                  <a:shade val="100000"/>
                  <a:satMod val="350000"/>
                </a:schemeClr>
              </a:gs>
            </a:gsLst>
          </a:gra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loud 13"/>
          <p:cNvSpPr/>
          <p:nvPr/>
        </p:nvSpPr>
        <p:spPr>
          <a:xfrm>
            <a:off x="6497301" y="866274"/>
            <a:ext cx="2306276" cy="1840830"/>
          </a:xfrm>
          <a:prstGeom prst="cloud">
            <a:avLst/>
          </a:prstGeom>
          <a:gradFill>
            <a:gsLst>
              <a:gs pos="100000">
                <a:schemeClr val="bg1"/>
              </a:gs>
              <a:gs pos="100000">
                <a:schemeClr val="accent1">
                  <a:tint val="50000"/>
                  <a:shade val="100000"/>
                  <a:satMod val="350000"/>
                </a:schemeClr>
              </a:gs>
            </a:gsLst>
          </a:gra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411673" y="3320771"/>
            <a:ext cx="2385949" cy="2862322"/>
          </a:xfrm>
          <a:prstGeom prst="rect">
            <a:avLst/>
          </a:prstGeom>
          <a:noFill/>
        </p:spPr>
        <p:txBody>
          <a:bodyPr wrap="square" rtlCol="0">
            <a:spAutoFit/>
          </a:bodyPr>
          <a:lstStyle/>
          <a:p>
            <a:pPr algn="ctr"/>
            <a:r>
              <a:rPr lang="en-US" b="1" dirty="0">
                <a:solidFill>
                  <a:srgbClr val="0070C0"/>
                </a:solidFill>
              </a:rPr>
              <a:t>Increase employee collaboration </a:t>
            </a:r>
          </a:p>
          <a:p>
            <a:pPr algn="ctr"/>
            <a:endParaRPr lang="en-US" b="1" dirty="0">
              <a:solidFill>
                <a:srgbClr val="0070C0"/>
              </a:solidFill>
            </a:endParaRPr>
          </a:p>
          <a:p>
            <a:pPr algn="ctr"/>
            <a:r>
              <a:rPr lang="en-US" b="1" dirty="0">
                <a:solidFill>
                  <a:srgbClr val="0070C0"/>
                </a:solidFill>
              </a:rPr>
              <a:t>Decrease high risk customers by 5%</a:t>
            </a:r>
          </a:p>
          <a:p>
            <a:endParaRPr lang="en-US" b="1" dirty="0">
              <a:solidFill>
                <a:srgbClr val="0070C0"/>
              </a:solidFill>
            </a:endParaRPr>
          </a:p>
          <a:p>
            <a:endParaRPr lang="en-US" b="1" dirty="0"/>
          </a:p>
          <a:p>
            <a:endParaRPr lang="en-US" dirty="0"/>
          </a:p>
          <a:p>
            <a:endParaRPr lang="en-US" dirty="0"/>
          </a:p>
          <a:p>
            <a:endParaRPr lang="en-US" dirty="0"/>
          </a:p>
        </p:txBody>
      </p:sp>
      <p:sp>
        <p:nvSpPr>
          <p:cNvPr id="15" name="TextBox 14"/>
          <p:cNvSpPr txBox="1"/>
          <p:nvPr/>
        </p:nvSpPr>
        <p:spPr>
          <a:xfrm>
            <a:off x="6830398" y="1509780"/>
            <a:ext cx="1796244" cy="369332"/>
          </a:xfrm>
          <a:prstGeom prst="rect">
            <a:avLst/>
          </a:prstGeom>
          <a:noFill/>
        </p:spPr>
        <p:txBody>
          <a:bodyPr wrap="square" rtlCol="0">
            <a:spAutoFit/>
          </a:bodyPr>
          <a:lstStyle/>
          <a:p>
            <a:r>
              <a:rPr lang="en-US" b="1" dirty="0">
                <a:solidFill>
                  <a:srgbClr val="0070C0"/>
                </a:solidFill>
              </a:rPr>
              <a:t>Deep Insights</a:t>
            </a:r>
          </a:p>
        </p:txBody>
      </p:sp>
      <p:sp>
        <p:nvSpPr>
          <p:cNvPr id="8" name="TextBox 7"/>
          <p:cNvSpPr txBox="1"/>
          <p:nvPr/>
        </p:nvSpPr>
        <p:spPr>
          <a:xfrm>
            <a:off x="7239130" y="4259176"/>
            <a:ext cx="1495680" cy="707886"/>
          </a:xfrm>
          <a:prstGeom prst="rect">
            <a:avLst/>
          </a:prstGeom>
          <a:noFill/>
        </p:spPr>
        <p:txBody>
          <a:bodyPr wrap="square" rtlCol="0">
            <a:spAutoFit/>
          </a:bodyPr>
          <a:lstStyle/>
          <a:p>
            <a:r>
              <a:rPr lang="en-US" sz="2000" dirty="0">
                <a:solidFill>
                  <a:schemeClr val="bg1"/>
                </a:solidFill>
                <a:latin typeface="+mn-lt"/>
              </a:rPr>
              <a:t>Data </a:t>
            </a:r>
          </a:p>
          <a:p>
            <a:r>
              <a:rPr lang="en-US" sz="2000" dirty="0">
                <a:solidFill>
                  <a:schemeClr val="bg1"/>
                </a:solidFill>
                <a:latin typeface="+mn-lt"/>
              </a:rPr>
              <a:t>Scientist</a:t>
            </a:r>
          </a:p>
        </p:txBody>
      </p:sp>
      <p:sp>
        <p:nvSpPr>
          <p:cNvPr id="19" name="TextBox 18"/>
          <p:cNvSpPr txBox="1"/>
          <p:nvPr/>
        </p:nvSpPr>
        <p:spPr>
          <a:xfrm>
            <a:off x="757966" y="1509780"/>
            <a:ext cx="1640081" cy="369332"/>
          </a:xfrm>
          <a:prstGeom prst="rect">
            <a:avLst/>
          </a:prstGeom>
          <a:noFill/>
        </p:spPr>
        <p:txBody>
          <a:bodyPr wrap="square" rtlCol="0">
            <a:spAutoFit/>
          </a:bodyPr>
          <a:lstStyle/>
          <a:p>
            <a:r>
              <a:rPr lang="en-US" b="1" dirty="0">
                <a:solidFill>
                  <a:srgbClr val="0070C0"/>
                </a:solidFill>
              </a:rPr>
              <a:t>Ease of Use</a:t>
            </a:r>
          </a:p>
        </p:txBody>
      </p:sp>
    </p:spTree>
    <p:extLst>
      <p:ext uri="{BB962C8B-B14F-4D97-AF65-F5344CB8AC3E}">
        <p14:creationId xmlns:p14="http://schemas.microsoft.com/office/powerpoint/2010/main" val="197213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25727" y="349988"/>
            <a:ext cx="4984549" cy="2854519"/>
            <a:chOff x="640449" y="313260"/>
            <a:chExt cx="2560869" cy="1511345"/>
          </a:xfrm>
          <a:solidFill>
            <a:srgbClr val="57B4E2"/>
          </a:solidFill>
        </p:grpSpPr>
        <p:sp>
          <p:nvSpPr>
            <p:cNvPr id="48" name="Rounded Rectangle 47"/>
            <p:cNvSpPr/>
            <p:nvPr/>
          </p:nvSpPr>
          <p:spPr>
            <a:xfrm rot="2700000">
              <a:off x="1874844" y="770460"/>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49" name="Rounded Rectangle 48"/>
            <p:cNvSpPr/>
            <p:nvPr/>
          </p:nvSpPr>
          <p:spPr>
            <a:xfrm rot="8100000">
              <a:off x="1879512" y="1413125"/>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50" name="Rounded Rectangle 49"/>
            <p:cNvSpPr/>
            <p:nvPr/>
          </p:nvSpPr>
          <p:spPr>
            <a:xfrm>
              <a:off x="640449" y="1091722"/>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r>
                <a:rPr lang="en-US" sz="1867" dirty="0"/>
                <a:t>Data Consolidation</a:t>
              </a:r>
            </a:p>
          </p:txBody>
        </p:sp>
        <p:sp useBgFill="1">
          <p:nvSpPr>
            <p:cNvPr id="51" name="Oval 50"/>
            <p:cNvSpPr/>
            <p:nvPr/>
          </p:nvSpPr>
          <p:spPr>
            <a:xfrm>
              <a:off x="2670368" y="1108698"/>
              <a:ext cx="374532" cy="377529"/>
            </a:xfrm>
            <a:prstGeom prst="ellipse">
              <a:avLst/>
            </a:prstGeom>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867" dirty="0">
                  <a:solidFill>
                    <a:schemeClr val="tx1"/>
                  </a:solidFill>
                </a:rPr>
                <a:t>01</a:t>
              </a:r>
            </a:p>
          </p:txBody>
        </p:sp>
      </p:grpSp>
      <p:grpSp>
        <p:nvGrpSpPr>
          <p:cNvPr id="52" name="Group 51"/>
          <p:cNvGrpSpPr/>
          <p:nvPr/>
        </p:nvGrpSpPr>
        <p:grpSpPr>
          <a:xfrm>
            <a:off x="2213545" y="1620023"/>
            <a:ext cx="4984549" cy="2854519"/>
            <a:chOff x="640449" y="313260"/>
            <a:chExt cx="2560869" cy="1511345"/>
          </a:xfrm>
          <a:solidFill>
            <a:srgbClr val="84CE9A"/>
          </a:solidFill>
        </p:grpSpPr>
        <p:sp>
          <p:nvSpPr>
            <p:cNvPr id="53" name="Rounded Rectangle 52"/>
            <p:cNvSpPr/>
            <p:nvPr/>
          </p:nvSpPr>
          <p:spPr>
            <a:xfrm rot="2700000">
              <a:off x="1874844" y="770460"/>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54" name="Rounded Rectangle 53"/>
            <p:cNvSpPr/>
            <p:nvPr/>
          </p:nvSpPr>
          <p:spPr>
            <a:xfrm rot="8100000">
              <a:off x="1879512" y="1413125"/>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55" name="Rounded Rectangle 54"/>
            <p:cNvSpPr/>
            <p:nvPr/>
          </p:nvSpPr>
          <p:spPr>
            <a:xfrm>
              <a:off x="640449" y="1091722"/>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r>
                <a:rPr lang="en-US" sz="1867" dirty="0"/>
                <a:t>Connection</a:t>
              </a:r>
            </a:p>
          </p:txBody>
        </p:sp>
        <p:sp useBgFill="1">
          <p:nvSpPr>
            <p:cNvPr id="56" name="Oval 55"/>
            <p:cNvSpPr/>
            <p:nvPr/>
          </p:nvSpPr>
          <p:spPr>
            <a:xfrm>
              <a:off x="2670368" y="1108698"/>
              <a:ext cx="374532" cy="377529"/>
            </a:xfrm>
            <a:prstGeom prst="ellipse">
              <a:avLst/>
            </a:prstGeom>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867" dirty="0">
                  <a:solidFill>
                    <a:schemeClr val="tx1"/>
                  </a:solidFill>
                </a:rPr>
                <a:t>02</a:t>
              </a:r>
            </a:p>
          </p:txBody>
        </p:sp>
      </p:grpSp>
      <p:grpSp>
        <p:nvGrpSpPr>
          <p:cNvPr id="57" name="Group 56"/>
          <p:cNvGrpSpPr/>
          <p:nvPr/>
        </p:nvGrpSpPr>
        <p:grpSpPr>
          <a:xfrm>
            <a:off x="4341320" y="3075781"/>
            <a:ext cx="4957011" cy="2854519"/>
            <a:chOff x="573075" y="313260"/>
            <a:chExt cx="2628243" cy="1511345"/>
          </a:xfrm>
          <a:solidFill>
            <a:srgbClr val="C0DD5F"/>
          </a:solidFill>
        </p:grpSpPr>
        <p:sp>
          <p:nvSpPr>
            <p:cNvPr id="58" name="Rounded Rectangle 57"/>
            <p:cNvSpPr/>
            <p:nvPr/>
          </p:nvSpPr>
          <p:spPr>
            <a:xfrm rot="2700000">
              <a:off x="1874844" y="770460"/>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59" name="Rounded Rectangle 58"/>
            <p:cNvSpPr/>
            <p:nvPr/>
          </p:nvSpPr>
          <p:spPr>
            <a:xfrm rot="8100000">
              <a:off x="1879512" y="1413125"/>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60" name="Rounded Rectangle 59"/>
            <p:cNvSpPr/>
            <p:nvPr/>
          </p:nvSpPr>
          <p:spPr>
            <a:xfrm>
              <a:off x="573075" y="1106470"/>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r>
                <a:rPr lang="en-US" sz="1867" dirty="0"/>
                <a:t>Analysis </a:t>
              </a:r>
            </a:p>
          </p:txBody>
        </p:sp>
        <p:sp useBgFill="1">
          <p:nvSpPr>
            <p:cNvPr id="61" name="Oval 60"/>
            <p:cNvSpPr/>
            <p:nvPr/>
          </p:nvSpPr>
          <p:spPr>
            <a:xfrm>
              <a:off x="2670368" y="1108698"/>
              <a:ext cx="374532" cy="377529"/>
            </a:xfrm>
            <a:prstGeom prst="ellipse">
              <a:avLst/>
            </a:prstGeom>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1867" dirty="0">
                  <a:solidFill>
                    <a:schemeClr val="tx1"/>
                  </a:solidFill>
                </a:rPr>
                <a:t>03</a:t>
              </a:r>
            </a:p>
          </p:txBody>
        </p:sp>
      </p:grpSp>
    </p:spTree>
    <p:extLst>
      <p:ext uri="{BB962C8B-B14F-4D97-AF65-F5344CB8AC3E}">
        <p14:creationId xmlns:p14="http://schemas.microsoft.com/office/powerpoint/2010/main" val="23071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50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800" fill="hold"/>
                                        <p:tgtEl>
                                          <p:spTgt spid="47"/>
                                        </p:tgtEl>
                                        <p:attrNameLst>
                                          <p:attrName>ppt_x</p:attrName>
                                        </p:attrNameLst>
                                      </p:cBhvr>
                                      <p:tavLst>
                                        <p:tav tm="0">
                                          <p:val>
                                            <p:strVal val="0-#ppt_w/2"/>
                                          </p:val>
                                        </p:tav>
                                        <p:tav tm="100000">
                                          <p:val>
                                            <p:strVal val="#ppt_x"/>
                                          </p:val>
                                        </p:tav>
                                      </p:tavLst>
                                    </p:anim>
                                    <p:anim calcmode="lin" valueType="num">
                                      <p:cBhvr additive="base">
                                        <p:cTn id="8" dur="8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6250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800" fill="hold"/>
                                        <p:tgtEl>
                                          <p:spTgt spid="52"/>
                                        </p:tgtEl>
                                        <p:attrNameLst>
                                          <p:attrName>ppt_x</p:attrName>
                                        </p:attrNameLst>
                                      </p:cBhvr>
                                      <p:tavLst>
                                        <p:tav tm="0">
                                          <p:val>
                                            <p:strVal val="0-#ppt_w/2"/>
                                          </p:val>
                                        </p:tav>
                                        <p:tav tm="100000">
                                          <p:val>
                                            <p:strVal val="#ppt_x"/>
                                          </p:val>
                                        </p:tav>
                                      </p:tavLst>
                                    </p:anim>
                                    <p:anim calcmode="lin" valueType="num">
                                      <p:cBhvr additive="base">
                                        <p:cTn id="12" dur="800" fill="hold"/>
                                        <p:tgtEl>
                                          <p:spTgt spid="52"/>
                                        </p:tgtEl>
                                        <p:attrNameLst>
                                          <p:attrName>ppt_y</p:attrName>
                                        </p:attrNameLst>
                                      </p:cBhvr>
                                      <p:tavLst>
                                        <p:tav tm="0">
                                          <p:val>
                                            <p:strVal val="#ppt_y"/>
                                          </p:val>
                                        </p:tav>
                                        <p:tav tm="100000">
                                          <p:val>
                                            <p:strVal val="#ppt_y"/>
                                          </p:val>
                                        </p:tav>
                                      </p:tavLst>
                                    </p:anim>
                                  </p:childTnLst>
                                </p:cTn>
                              </p:par>
                              <p:par>
                                <p:cTn id="13" presetID="2" presetClass="entr" presetSubtype="8" decel="6250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800" fill="hold"/>
                                        <p:tgtEl>
                                          <p:spTgt spid="57"/>
                                        </p:tgtEl>
                                        <p:attrNameLst>
                                          <p:attrName>ppt_x</p:attrName>
                                        </p:attrNameLst>
                                      </p:cBhvr>
                                      <p:tavLst>
                                        <p:tav tm="0">
                                          <p:val>
                                            <p:strVal val="0-#ppt_w/2"/>
                                          </p:val>
                                        </p:tav>
                                        <p:tav tm="100000">
                                          <p:val>
                                            <p:strVal val="#ppt_x"/>
                                          </p:val>
                                        </p:tav>
                                      </p:tavLst>
                                    </p:anim>
                                    <p:anim calcmode="lin" valueType="num">
                                      <p:cBhvr additive="base">
                                        <p:cTn id="16" dur="8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22095" y="2346157"/>
            <a:ext cx="6821905" cy="1446550"/>
          </a:xfrm>
          <a:prstGeom prst="rect">
            <a:avLst/>
          </a:prstGeom>
          <a:noFill/>
        </p:spPr>
        <p:txBody>
          <a:bodyPr wrap="square" rtlCol="0">
            <a:spAutoFit/>
          </a:bodyPr>
          <a:lstStyle/>
          <a:p>
            <a:r>
              <a:rPr lang="en-US" sz="8800" b="1" dirty="0">
                <a:solidFill>
                  <a:srgbClr val="56B5E2"/>
                </a:solidFill>
              </a:rPr>
              <a:t>D</a:t>
            </a:r>
            <a:r>
              <a:rPr lang="en-US" sz="8800" b="1" dirty="0"/>
              <a:t> </a:t>
            </a:r>
            <a:r>
              <a:rPr lang="en-US" sz="8800" b="1" dirty="0">
                <a:solidFill>
                  <a:srgbClr val="26A6C2"/>
                </a:solidFill>
              </a:rPr>
              <a:t>E </a:t>
            </a:r>
            <a:r>
              <a:rPr lang="en-US" sz="8800" b="1" dirty="0">
                <a:solidFill>
                  <a:srgbClr val="84CE9B"/>
                </a:solidFill>
              </a:rPr>
              <a:t>M</a:t>
            </a:r>
            <a:r>
              <a:rPr lang="en-US" sz="8800" b="1" dirty="0">
                <a:solidFill>
                  <a:srgbClr val="26A6C2"/>
                </a:solidFill>
              </a:rPr>
              <a:t> </a:t>
            </a:r>
            <a:r>
              <a:rPr lang="en-US" sz="8800" b="1" dirty="0">
                <a:solidFill>
                  <a:srgbClr val="C0DD5F"/>
                </a:solidFill>
              </a:rPr>
              <a:t>O</a:t>
            </a:r>
          </a:p>
        </p:txBody>
      </p:sp>
    </p:spTree>
    <p:extLst>
      <p:ext uri="{BB962C8B-B14F-4D97-AF65-F5344CB8AC3E}">
        <p14:creationId xmlns:p14="http://schemas.microsoft.com/office/powerpoint/2010/main" val="45639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3515" y="818147"/>
            <a:ext cx="4005404" cy="1446550"/>
          </a:xfrm>
          <a:prstGeom prst="rect">
            <a:avLst/>
          </a:prstGeom>
        </p:spPr>
        <p:txBody>
          <a:bodyPr wrap="square">
            <a:spAutoFit/>
          </a:bodyPr>
          <a:lstStyle/>
          <a:p>
            <a:pPr algn="ctr"/>
            <a:r>
              <a:rPr lang="en-US" sz="4400" b="1" dirty="0">
                <a:solidFill>
                  <a:srgbClr val="0070C0"/>
                </a:solidFill>
              </a:rPr>
              <a:t>Database Consolidation</a:t>
            </a:r>
          </a:p>
        </p:txBody>
      </p:sp>
      <p:pic>
        <p:nvPicPr>
          <p:cNvPr id="4" name="Picture 4" descr="Screen Shot 2017-07-25 at 15.38.03.png"/>
          <p:cNvPicPr>
            <a:picLocks noChangeAspect="1"/>
          </p:cNvPicPr>
          <p:nvPr/>
        </p:nvPicPr>
        <p:blipFill>
          <a:blip r:embed="rId2"/>
          <a:stretch>
            <a:fillRect/>
          </a:stretch>
        </p:blipFill>
        <p:spPr>
          <a:xfrm>
            <a:off x="390338" y="2162175"/>
            <a:ext cx="8322787" cy="4258893"/>
          </a:xfrm>
          <a:prstGeom prst="rect">
            <a:avLst/>
          </a:prstGeom>
        </p:spPr>
      </p:pic>
    </p:spTree>
    <p:extLst>
      <p:ext uri="{BB962C8B-B14F-4D97-AF65-F5344CB8AC3E}">
        <p14:creationId xmlns:p14="http://schemas.microsoft.com/office/powerpoint/2010/main" val="31731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2665678"/>
            <a:ext cx="8604250" cy="3227122"/>
          </a:xfrm>
          <a:prstGeom prst="rect">
            <a:avLst/>
          </a:prstGeom>
        </p:spPr>
      </p:pic>
      <p:sp>
        <p:nvSpPr>
          <p:cNvPr id="4" name="TextBox 3"/>
          <p:cNvSpPr txBox="1"/>
          <p:nvPr>
            <p:extLst>
              <p:ext uri="{D42A27DB-BD31-4B8C-83A1-F6EECF244321}">
                <p14:modId xmlns:p14="http://schemas.microsoft.com/office/powerpoint/2010/main" val="4038018495"/>
              </p:ext>
            </p:extLst>
          </p:nvPr>
        </p:nvSpPr>
        <p:spPr>
          <a:xfrm>
            <a:off x="2190750" y="1009650"/>
            <a:ext cx="5204860" cy="769441"/>
          </a:xfrm>
          <a:prstGeom prst="rect">
            <a:avLst/>
          </a:prstGeom>
          <a:noFill/>
        </p:spPr>
        <p:txBody>
          <a:bodyPr wrap="square" rtlCol="0" anchor="t">
            <a:spAutoFit/>
          </a:bodyPr>
          <a:lstStyle/>
          <a:p>
            <a:r>
              <a:rPr lang="en-US" sz="4400" b="1" dirty="0">
                <a:solidFill>
                  <a:srgbClr val="0070C0"/>
                </a:solidFill>
                <a:latin typeface="+mn-lt"/>
              </a:rPr>
              <a:t>Business Analyst</a:t>
            </a:r>
          </a:p>
        </p:txBody>
      </p:sp>
    </p:spTree>
    <p:extLst>
      <p:ext uri="{BB962C8B-B14F-4D97-AF65-F5344CB8AC3E}">
        <p14:creationId xmlns:p14="http://schemas.microsoft.com/office/powerpoint/2010/main" val="160018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936424" y="-518853"/>
            <a:ext cx="5297488" cy="8541468"/>
          </a:xfrm>
          <a:prstGeom prst="rect">
            <a:avLst/>
          </a:prstGeom>
        </p:spPr>
      </p:pic>
      <p:sp>
        <p:nvSpPr>
          <p:cNvPr id="4" name="TextBox 3"/>
          <p:cNvSpPr txBox="1"/>
          <p:nvPr>
            <p:extLst>
              <p:ext uri="{D42A27DB-BD31-4B8C-83A1-F6EECF244321}">
                <p14:modId xmlns:p14="http://schemas.microsoft.com/office/powerpoint/2010/main" val="4049111591"/>
              </p:ext>
            </p:extLst>
          </p:nvPr>
        </p:nvSpPr>
        <p:spPr>
          <a:xfrm>
            <a:off x="2781300" y="857250"/>
            <a:ext cx="3922295" cy="769441"/>
          </a:xfrm>
          <a:prstGeom prst="rect">
            <a:avLst/>
          </a:prstGeom>
          <a:noFill/>
        </p:spPr>
        <p:txBody>
          <a:bodyPr wrap="square" rtlCol="0" anchor="t">
            <a:spAutoFit/>
          </a:bodyPr>
          <a:lstStyle/>
          <a:p>
            <a:r>
              <a:rPr lang="en-US" sz="4400" b="1" dirty="0">
                <a:solidFill>
                  <a:srgbClr val="0070C0"/>
                </a:solidFill>
                <a:latin typeface="+mn-lt"/>
              </a:rPr>
              <a:t>Data Scientist</a:t>
            </a:r>
            <a:endParaRPr lang="en-US" sz="4400" b="1" dirty="0">
              <a:solidFill>
                <a:srgbClr val="0070C0"/>
              </a:solidFill>
              <a:latin typeface="+mn-lt"/>
              <a:cs typeface="Arial"/>
            </a:endParaRPr>
          </a:p>
        </p:txBody>
      </p:sp>
    </p:spTree>
    <p:extLst>
      <p:ext uri="{BB962C8B-B14F-4D97-AF65-F5344CB8AC3E}">
        <p14:creationId xmlns:p14="http://schemas.microsoft.com/office/powerpoint/2010/main" val="46159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06116" y="950495"/>
            <a:ext cx="3248526" cy="5197642"/>
          </a:xfrm>
          <a:prstGeom prst="round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4580021" y="950495"/>
            <a:ext cx="3248526" cy="5197642"/>
          </a:xfrm>
          <a:prstGeom prst="round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968542" y="2105527"/>
            <a:ext cx="3086100" cy="2554545"/>
          </a:xfrm>
          <a:prstGeom prst="rect">
            <a:avLst/>
          </a:prstGeom>
          <a:noFill/>
        </p:spPr>
        <p:txBody>
          <a:bodyPr wrap="square" rtlCol="0">
            <a:spAutoFit/>
          </a:bodyPr>
          <a:lstStyle/>
          <a:p>
            <a:r>
              <a:rPr lang="en-US" sz="2000" b="1" dirty="0">
                <a:solidFill>
                  <a:srgbClr val="0070C0"/>
                </a:solidFill>
              </a:rPr>
              <a:t>Emily Rechan </a:t>
            </a:r>
          </a:p>
          <a:p>
            <a:endParaRPr lang="en-US" sz="2000" b="1" dirty="0">
              <a:solidFill>
                <a:srgbClr val="0070C0"/>
              </a:solidFill>
            </a:endParaRPr>
          </a:p>
          <a:p>
            <a:r>
              <a:rPr lang="en-US" sz="2000" b="1" dirty="0">
                <a:solidFill>
                  <a:srgbClr val="0070C0"/>
                </a:solidFill>
                <a:hlinkClick r:id="rId2"/>
              </a:rPr>
              <a:t>Emily.rechan@ibm.com</a:t>
            </a:r>
            <a:endParaRPr lang="en-US" sz="2000" b="1" dirty="0">
              <a:solidFill>
                <a:srgbClr val="0070C0"/>
              </a:solidFill>
            </a:endParaRPr>
          </a:p>
          <a:p>
            <a:endParaRPr lang="en-US" sz="2000" b="1" dirty="0">
              <a:solidFill>
                <a:srgbClr val="0070C0"/>
              </a:solidFill>
            </a:endParaRPr>
          </a:p>
          <a:p>
            <a:r>
              <a:rPr lang="en-US" sz="2000" b="1" dirty="0">
                <a:solidFill>
                  <a:srgbClr val="0070C0"/>
                </a:solidFill>
              </a:rPr>
              <a:t>347-839-1324</a:t>
            </a:r>
          </a:p>
          <a:p>
            <a:endParaRPr lang="en-US" sz="2000" b="1" dirty="0">
              <a:solidFill>
                <a:srgbClr val="0070C0"/>
              </a:solidFill>
            </a:endParaRPr>
          </a:p>
          <a:p>
            <a:r>
              <a:rPr lang="en-US" sz="2000" b="1" dirty="0">
                <a:solidFill>
                  <a:srgbClr val="0070C0"/>
                </a:solidFill>
              </a:rPr>
              <a:t>Analytics Technical Specialist </a:t>
            </a:r>
          </a:p>
        </p:txBody>
      </p:sp>
      <p:sp>
        <p:nvSpPr>
          <p:cNvPr id="6" name="TextBox 5"/>
          <p:cNvSpPr txBox="1"/>
          <p:nvPr>
            <p:extLst>
              <p:ext uri="{D42A27DB-BD31-4B8C-83A1-F6EECF244321}">
                <p14:modId xmlns:p14="http://schemas.microsoft.com/office/powerpoint/2010/main" val="471216466"/>
              </p:ext>
            </p:extLst>
          </p:nvPr>
        </p:nvSpPr>
        <p:spPr>
          <a:xfrm>
            <a:off x="4742447" y="2105526"/>
            <a:ext cx="2923673" cy="2246769"/>
          </a:xfrm>
          <a:prstGeom prst="rect">
            <a:avLst/>
          </a:prstGeom>
          <a:noFill/>
        </p:spPr>
        <p:txBody>
          <a:bodyPr wrap="square" rtlCol="0" anchor="t">
            <a:spAutoFit/>
          </a:bodyPr>
          <a:lstStyle/>
          <a:p>
            <a:r>
              <a:rPr lang="en-US" sz="2000" b="1" dirty="0">
                <a:solidFill>
                  <a:srgbClr val="0070C0"/>
                </a:solidFill>
              </a:rPr>
              <a:t>Rui Fan</a:t>
            </a:r>
          </a:p>
          <a:p>
            <a:endParaRPr lang="en-US" sz="2000" b="1" dirty="0">
              <a:solidFill>
                <a:srgbClr val="0070C0"/>
              </a:solidFill>
            </a:endParaRPr>
          </a:p>
          <a:p>
            <a:r>
              <a:rPr lang="en-US" sz="2000" b="1" dirty="0">
                <a:solidFill>
                  <a:srgbClr val="0070C0"/>
                </a:solidFill>
                <a:hlinkClick r:id="rId2"/>
              </a:rPr>
              <a:t>Rui.fan@ibm.com</a:t>
            </a:r>
            <a:endParaRPr lang="en-US" sz="2000" b="1" dirty="0">
              <a:solidFill>
                <a:srgbClr val="0070C0"/>
              </a:solidFill>
            </a:endParaRPr>
          </a:p>
          <a:p>
            <a:endParaRPr lang="en-US" sz="2000" b="1" dirty="0">
              <a:solidFill>
                <a:srgbClr val="0070C0"/>
              </a:solidFill>
            </a:endParaRPr>
          </a:p>
          <a:p>
            <a:r>
              <a:rPr lang="en-US" sz="2000" b="1" dirty="0">
                <a:solidFill>
                  <a:srgbClr val="0070C0"/>
                </a:solidFill>
              </a:rPr>
              <a:t>201-978-5700</a:t>
            </a:r>
            <a:endParaRPr lang="en-US" sz="2000" b="1" dirty="0">
              <a:solidFill>
                <a:srgbClr val="0070C0"/>
              </a:solidFill>
              <a:cs typeface="Arial"/>
            </a:endParaRPr>
          </a:p>
          <a:p>
            <a:endParaRPr lang="en-US" sz="2000" b="1" dirty="0">
              <a:solidFill>
                <a:srgbClr val="0070C0"/>
              </a:solidFill>
            </a:endParaRPr>
          </a:p>
          <a:p>
            <a:r>
              <a:rPr lang="en-US" sz="2000" b="1" dirty="0">
                <a:solidFill>
                  <a:srgbClr val="0070C0"/>
                </a:solidFill>
              </a:rPr>
              <a:t>Data Scientist </a:t>
            </a:r>
            <a:endParaRPr lang="en-US" sz="2000" b="1" dirty="0">
              <a:solidFill>
                <a:srgbClr val="0070C0"/>
              </a:solidFill>
              <a:cs typeface="Arial"/>
            </a:endParaRPr>
          </a:p>
        </p:txBody>
      </p:sp>
    </p:spTree>
    <p:extLst>
      <p:ext uri="{BB962C8B-B14F-4D97-AF65-F5344CB8AC3E}">
        <p14:creationId xmlns:p14="http://schemas.microsoft.com/office/powerpoint/2010/main" val="18885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_Analytics_Wht_template_4x3_BP" id="{D480C072-25DC-614E-8253-ACD4C1686A8F}" vid="{79A368D1-9FF0-7242-88DB-5B2B68608B8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ACTY PPT Template</Template>
  <TotalTime>5424</TotalTime>
  <Words>588</Words>
  <Application>Microsoft Office PowerPoint</Application>
  <PresentationFormat>On-screen Show (4:3)</PresentationFormat>
  <Paragraphs>81</Paragraphs>
  <Slides>9</Slides>
  <Notes>5</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IBM Analytics_wht_template</vt:lpstr>
      <vt:lpstr>Analytics Drives Insights  Insurance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Partner Channel FOPM Overview</dc:title>
  <dc:creator>Charles Harris</dc:creator>
  <cp:lastModifiedBy>Emily Rechan</cp:lastModifiedBy>
  <cp:revision>75</cp:revision>
  <dcterms:created xsi:type="dcterms:W3CDTF">2017-03-28T17:03:47Z</dcterms:created>
  <dcterms:modified xsi:type="dcterms:W3CDTF">2017-07-27T18:56:09Z</dcterms:modified>
</cp:coreProperties>
</file>